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21"/>
  </p:notesMasterIdLst>
  <p:handoutMasterIdLst>
    <p:handoutMasterId r:id="rId22"/>
  </p:handoutMasterIdLst>
  <p:sldIdLst>
    <p:sldId id="281" r:id="rId6"/>
    <p:sldId id="291" r:id="rId7"/>
    <p:sldId id="333" r:id="rId8"/>
    <p:sldId id="340" r:id="rId9"/>
    <p:sldId id="335" r:id="rId10"/>
    <p:sldId id="336" r:id="rId11"/>
    <p:sldId id="339" r:id="rId12"/>
    <p:sldId id="338" r:id="rId13"/>
    <p:sldId id="341" r:id="rId14"/>
    <p:sldId id="342" r:id="rId15"/>
    <p:sldId id="337" r:id="rId16"/>
    <p:sldId id="343" r:id="rId17"/>
    <p:sldId id="311" r:id="rId18"/>
    <p:sldId id="301" r:id="rId19"/>
    <p:sldId id="298" r:id="rId2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7" Type="http://schemas.openxmlformats.org/officeDocument/2006/relationships/tableStyles" Target="tableStyles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03/11/2021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03/11/2021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example.com/%7byear%7d/post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Course 5 </a:t>
            </a:r>
            <a:r>
              <a:rPr lang="en-GB" dirty="0"/>
              <a:t>– REST webservices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 and response codes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357282" cy="385490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CRUD</a:t>
            </a:r>
            <a:r>
              <a:rPr lang="en-US" dirty="0"/>
              <a:t>: four basic persistence functions - Create, Read, Update, and 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combination of an URI and a HTTP method generates a CRUD operation for a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status codes are grouped into the following categories: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Informational Codes</a:t>
            </a:r>
            <a:r>
              <a:rPr lang="en-US" dirty="0"/>
              <a:t>: the server has received the request but hasn’t completed processing it – 100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Success Codes</a:t>
            </a:r>
            <a:r>
              <a:rPr lang="en-US" dirty="0"/>
              <a:t>: the request has been successfully received and processed – 200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Redirection Codes</a:t>
            </a:r>
            <a:r>
              <a:rPr lang="en-US" dirty="0"/>
              <a:t>: the request has been processed, but the client must perform an additional action to complete the request – 300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Client Error Codes</a:t>
            </a:r>
            <a:r>
              <a:rPr lang="en-US" dirty="0"/>
              <a:t>: there was an error or a problem with client’s request – 400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Server Error Codes</a:t>
            </a:r>
            <a:r>
              <a:rPr lang="en-US" dirty="0"/>
              <a:t>: there was an error on the server while processing the client’s request – 500 series.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6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err="1"/>
              <a:t>api</a:t>
            </a:r>
            <a:r>
              <a:rPr lang="en-US" dirty="0"/>
              <a:t> design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6353453" cy="241502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users should consume the API easily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level steps: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resources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endpoints: design URIs that map resources to endpoints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actions: identify the right HTTP methods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responses: identify the supported resource representation for the request and response along with the right status codes to be returned</a:t>
            </a:r>
          </a:p>
          <a:p>
            <a:endParaRPr lang="en-US" dirty="0"/>
          </a:p>
        </p:txBody>
      </p:sp>
      <p:pic>
        <p:nvPicPr>
          <p:cNvPr id="5" name="Picture 4" descr="A picture containing text, person, wearing&#10;&#10;Description automatically generated">
            <a:extLst>
              <a:ext uri="{FF2B5EF4-FFF2-40B4-BE49-F238E27FC236}">
                <a16:creationId xmlns:a16="http://schemas.microsoft.com/office/drawing/2014/main" id="{5ED0D02B-DA64-4473-9044-E8F1DCC2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92" y="170079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err="1"/>
              <a:t>api</a:t>
            </a:r>
            <a:r>
              <a:rPr lang="en-US" dirty="0"/>
              <a:t> design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584924" cy="258737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practices to model URIs in REST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URI should be simple, intuitive, easy to read, and consistent.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avoid having your API start the root domain (http://example.com/api instead of http://api.example.com)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resource endpoints should be a plural and not a singular name (http://example.com/api/products)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access a specific resource by its identifier in HTTP GET call (http://example.com/api/products/prod123)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do not use privileged user information as unencrypted parameters (http://example.com/api/user?password=039456337-87)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allow multiple results representations (http://example.com/api/products?format=json http://example.com/api/products?format=pdf)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7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 API Design Rulebook, by Mark Masse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https://www.ics.uci.edu/~fielding/pubs/dissertation/top.htm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webservices</a:t>
            </a:r>
          </a:p>
          <a:p>
            <a:r>
              <a:rPr lang="en-US" sz="2000" dirty="0"/>
              <a:t>Rest webservices</a:t>
            </a:r>
          </a:p>
          <a:p>
            <a:r>
              <a:rPr lang="en-US" sz="2000" dirty="0"/>
              <a:t>Rest </a:t>
            </a:r>
            <a:r>
              <a:rPr lang="en-US" sz="2000" dirty="0" err="1"/>
              <a:t>apis</a:t>
            </a:r>
            <a:endParaRPr lang="en-US" sz="2000" dirty="0"/>
          </a:p>
          <a:p>
            <a:r>
              <a:rPr lang="en-US" sz="2000" dirty="0"/>
              <a:t>Resources</a:t>
            </a:r>
          </a:p>
          <a:p>
            <a:r>
              <a:rPr lang="en-US" sz="2000" dirty="0"/>
              <a:t>Representations</a:t>
            </a:r>
          </a:p>
          <a:p>
            <a:r>
              <a:rPr lang="en-US" sz="2000" dirty="0"/>
              <a:t>http methods and response codes</a:t>
            </a:r>
          </a:p>
          <a:p>
            <a:r>
              <a:rPr lang="en-US" sz="2000" dirty="0"/>
              <a:t>Rest </a:t>
            </a:r>
            <a:r>
              <a:rPr lang="en-US" sz="2000" dirty="0" err="1"/>
              <a:t>api</a:t>
            </a:r>
            <a:r>
              <a:rPr lang="en-US" sz="2000" dirty="0"/>
              <a:t> design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webservices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4799860" cy="189795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service: a web server programmed with specific, often reusable,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 of web services: REST, SOAP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6FB80AB8-850E-4815-9EB1-F0F67871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10" y="1878878"/>
            <a:ext cx="4876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webservices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9FC868F-846A-44F0-A30A-7AB6057AF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25" y="1878878"/>
            <a:ext cx="7567349" cy="37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3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Rest webservices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71713" cy="235090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- </a:t>
            </a:r>
            <a:r>
              <a:rPr lang="en-US" dirty="0">
                <a:solidFill>
                  <a:srgbClr val="FF0000"/>
                </a:solidFill>
              </a:rPr>
              <a:t>Representational State Transfer</a:t>
            </a:r>
            <a:r>
              <a:rPr lang="en-US" dirty="0"/>
              <a:t>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the architecture of transferring the state of resources, for designing distributed systems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 set of rules/standards/guidelines for how to build a web API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when one application communicates with another, application A supplies a representation of its relevant state with each request to application 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FF1DD14C-8F20-4665-B584-21BF8E93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05" y="1878878"/>
            <a:ext cx="4058205" cy="304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Rest webservices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7"/>
            <a:ext cx="10250749" cy="394313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design principles: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Client-Server</a:t>
            </a:r>
            <a:r>
              <a:rPr lang="en-US" dirty="0"/>
              <a:t>: concerns should be separated between clients and servers. This enables client and server components to evolve independently and in turn allows the system to scale.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Stateless</a:t>
            </a:r>
            <a:r>
              <a:rPr lang="en-US" dirty="0"/>
              <a:t>: the server shouldn’t remember the state of the client. Instead, clients must include all the necessary information in the request.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Layered System</a:t>
            </a:r>
            <a:r>
              <a:rPr lang="en-US" dirty="0"/>
              <a:t>: multiple layers such as gateways, firewalls, and proxies can exist between client and server. Layers can be added, modified, reordered, or removed transparently to improve scalability.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Cache</a:t>
            </a:r>
            <a:r>
              <a:rPr lang="en-US" dirty="0"/>
              <a:t>: the client can cache responses and reuse them for later requests. This reduces the load on the server and helps improve the performance.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Uniform Interface</a:t>
            </a:r>
            <a:r>
              <a:rPr lang="en-US" dirty="0"/>
              <a:t>: interfaces uniformity. The components can evolve independently if they implement the agreed-on contract.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4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584924" cy="271458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Web API conforming to the REST architectural style is a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having a REST API makes a web service “RESTful”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doesn’t dictate the actual technology to be used for developing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Uniform Interface in a REST application is achieved through these abstractions: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representations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URIs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HTTP methods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185429" cy="22416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resource is anything that can be accessed or manipulated.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 must have an identifier – the URI (Uniform Resource Identifier)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URI represents the actual location of a resource on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URI templates provide a standardized mechanism for describing URI structure (</a:t>
            </a:r>
            <a:r>
              <a:rPr lang="en-US" dirty="0">
                <a:hlinkClick r:id="rId2"/>
              </a:rPr>
              <a:t>http://blog.example.com/{year}/posts</a:t>
            </a:r>
            <a:r>
              <a:rPr lang="en-US" dirty="0"/>
              <a:t>, where year is a variable)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42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357282" cy="22416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Serialized data of a resource is a representation. It can be viewed as a snapshot of a resource’s state at a given point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REST components interact with a resource by transferring its representations back and forth. They never directly interact with the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resource can have several representations, such as HTML, XML, JSON, PDFs, JPEGs, MP4s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JSON</a:t>
            </a:r>
            <a:r>
              <a:rPr lang="en-US" dirty="0"/>
              <a:t> is the de facto standard for REST services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14666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BEEBC-D5A5-4892-B165-D751AF6D75B5}"/>
</file>

<file path=customXml/itemProps4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3273</TotalTime>
  <Words>849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webservices</vt:lpstr>
      <vt:lpstr>webservices</vt:lpstr>
      <vt:lpstr>Rest webservices</vt:lpstr>
      <vt:lpstr>Rest webservices</vt:lpstr>
      <vt:lpstr>Rest apis</vt:lpstr>
      <vt:lpstr>Resources</vt:lpstr>
      <vt:lpstr>representations</vt:lpstr>
      <vt:lpstr>http methods and response codes</vt:lpstr>
      <vt:lpstr>Rest api design</vt:lpstr>
      <vt:lpstr>Rest api design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405</cp:revision>
  <cp:lastPrinted>2015-07-09T12:46:33Z</cp:lastPrinted>
  <dcterms:created xsi:type="dcterms:W3CDTF">2017-02-27T09:06:14Z</dcterms:created>
  <dcterms:modified xsi:type="dcterms:W3CDTF">2021-11-03T18:05:31Z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